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73" r:id="rId4"/>
    <p:sldId id="394" r:id="rId5"/>
    <p:sldId id="410" r:id="rId6"/>
    <p:sldId id="361" r:id="rId7"/>
    <p:sldId id="395" r:id="rId8"/>
    <p:sldId id="396" r:id="rId9"/>
    <p:sldId id="405" r:id="rId10"/>
    <p:sldId id="399" r:id="rId11"/>
    <p:sldId id="397" r:id="rId12"/>
    <p:sldId id="403" r:id="rId13"/>
    <p:sldId id="398" r:id="rId14"/>
    <p:sldId id="402" r:id="rId15"/>
    <p:sldId id="400" r:id="rId16"/>
    <p:sldId id="401" r:id="rId17"/>
    <p:sldId id="404" r:id="rId18"/>
    <p:sldId id="366" r:id="rId19"/>
    <p:sldId id="411" r:id="rId20"/>
    <p:sldId id="408" r:id="rId21"/>
    <p:sldId id="412" r:id="rId22"/>
    <p:sldId id="413" r:id="rId23"/>
    <p:sldId id="414" r:id="rId24"/>
    <p:sldId id="407" r:id="rId25"/>
    <p:sldId id="309" r:id="rId26"/>
    <p:sldId id="292" r:id="rId27"/>
    <p:sldId id="409" r:id="rId28"/>
    <p:sldId id="301" r:id="rId29"/>
  </p:sldIdLst>
  <p:sldSz cx="9144000" cy="5143500" type="screen16x9"/>
  <p:notesSz cx="6858000" cy="9144000"/>
  <p:embeddedFontLst>
    <p:embeddedFont>
      <p:font typeface="Exo 2" panose="020B0604020202020204" charset="-94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bold r:id="rId40"/>
      <p:italic r:id="rId41"/>
      <p:boldItalic r:id="rId42"/>
    </p:embeddedFont>
    <p:embeddedFont>
      <p:font typeface="Squada One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96C"/>
    <a:srgbClr val="5A6A74"/>
    <a:srgbClr val="4C4C4C"/>
    <a:srgbClr val="003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8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5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7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05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5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555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 amt="50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gi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moroney/mlday-tokyo" TargetMode="External"/><Relationship Id="rId3" Type="http://schemas.openxmlformats.org/officeDocument/2006/relationships/hyperlink" Target="https://www.v7labs.com/blog/computer-vision-applications" TargetMode="External"/><Relationship Id="rId7" Type="http://schemas.openxmlformats.org/officeDocument/2006/relationships/hyperlink" Target="https://pyimagesearch.com/" TargetMode="External"/><Relationship Id="rId2" Type="http://schemas.openxmlformats.org/officeDocument/2006/relationships/hyperlink" Target="https://towardsdev.com/10-interesting-computer-vision-tasks-3e5437a1466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withcode.com/area/computer-vision" TargetMode="External"/><Relationship Id="rId5" Type="http://schemas.openxmlformats.org/officeDocument/2006/relationships/hyperlink" Target="https://medium.com/@CharlesOllion/whats-easy-hard-in-ai-computer-vision-these-days-e7679b9f7db7" TargetMode="External"/><Relationship Id="rId4" Type="http://schemas.openxmlformats.org/officeDocument/2006/relationships/hyperlink" Target="https://analyticsindiamag.com/semantic-vs-instance-vs-panoptic-which-image-segmentation-technique-to-choose/" TargetMode="External"/><Relationship Id="rId9" Type="http://schemas.openxmlformats.org/officeDocument/2006/relationships/hyperlink" Target="https://www.sainingxie.com/Tutorials/CVPR2020/index.htm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 dirty="0">
                <a:solidFill>
                  <a:srgbClr val="C3996C"/>
                </a:solidFill>
              </a:rPr>
              <a:t>Veri </a:t>
            </a:r>
            <a:r>
              <a:rPr lang="en-GB" dirty="0" err="1">
                <a:solidFill>
                  <a:srgbClr val="C3996C"/>
                </a:solidFill>
              </a:rPr>
              <a:t>Bilimi</a:t>
            </a:r>
            <a:r>
              <a:rPr lang="en-GB" dirty="0">
                <a:solidFill>
                  <a:srgbClr val="C3996C"/>
                </a:solidFill>
              </a:rPr>
              <a:t> </a:t>
            </a:r>
            <a:r>
              <a:rPr lang="en-GB" dirty="0" err="1">
                <a:solidFill>
                  <a:srgbClr val="C3996C"/>
                </a:solidFill>
              </a:rPr>
              <a:t>Bootcamp’i</a:t>
            </a:r>
            <a:br>
              <a:rPr lang="en-GB" dirty="0">
                <a:solidFill>
                  <a:srgbClr val="C3996C"/>
                </a:solidFill>
              </a:rPr>
            </a:br>
            <a:r>
              <a:rPr lang="tr-TR" dirty="0">
                <a:solidFill>
                  <a:srgbClr val="C3996C"/>
                </a:solidFill>
              </a:rPr>
              <a:t>7</a:t>
            </a:r>
            <a:r>
              <a:rPr lang="en-GB" dirty="0">
                <a:solidFill>
                  <a:srgbClr val="C3996C"/>
                </a:solidFill>
              </a:rPr>
              <a:t>. Hafta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62" name="Google Shape;62;p12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670681" y="3299973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tr-TR" dirty="0"/>
              <a:t>www.CarbonConsulting.com</a:t>
            </a:r>
            <a:br>
              <a:rPr lang="tr-TR" u="sng" dirty="0"/>
            </a:br>
            <a:r>
              <a:rPr lang="tr-TR" dirty="0"/>
              <a:t>info@carbonconsulting.com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@ Meysam </a:t>
            </a:r>
            <a:r>
              <a:rPr lang="en-GB" dirty="0" err="1"/>
              <a:t>Asgari-Chenaghlu</a:t>
            </a:r>
            <a:r>
              <a:rPr lang="en-GB" dirty="0"/>
              <a:t> &amp; </a:t>
            </a:r>
            <a:r>
              <a:rPr lang="tr-TR" dirty="0"/>
              <a:t>Salih Talha Akgün</a:t>
            </a:r>
            <a:endParaRPr dirty="0"/>
          </a:p>
        </p:txBody>
      </p:sp>
      <p:pic>
        <p:nvPicPr>
          <p:cNvPr id="64" name="Google Shape;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497" y="3233712"/>
            <a:ext cx="132522" cy="13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9497" y="3413919"/>
            <a:ext cx="132522" cy="13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Domain Adaptation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B395C3-DDB6-40E1-B407-387974DD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275875"/>
            <a:ext cx="35147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8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/>
              <a:t>Pose</a:t>
            </a:r>
            <a:r>
              <a:rPr lang="tr-TR" dirty="0"/>
              <a:t> </a:t>
            </a:r>
            <a:r>
              <a:rPr lang="tr-TR" dirty="0" err="1"/>
              <a:t>Estimation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9BC69B-BCBC-433C-9430-708EC748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78" y="1152322"/>
            <a:ext cx="5386243" cy="37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1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Action </a:t>
            </a:r>
            <a:r>
              <a:rPr lang="tr-TR" dirty="0" err="1"/>
              <a:t>Classification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7266FB-503A-40C8-B86E-AC7D9487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1" y="1593630"/>
            <a:ext cx="4477514" cy="33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09F8EB8F-DA6F-405C-80B5-58B5EF36293C}"/>
              </a:ext>
            </a:extLst>
          </p:cNvPr>
          <p:cNvSpPr txBox="1"/>
          <p:nvPr/>
        </p:nvSpPr>
        <p:spPr>
          <a:xfrm>
            <a:off x="2927638" y="1132609"/>
            <a:ext cx="3288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https://youtu.be/7_mcWCB76Ps?t=266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CAF50A-37FD-4603-A609-C8E23409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78" y="2219325"/>
            <a:ext cx="37242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4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Image </a:t>
            </a:r>
            <a:r>
              <a:rPr lang="tr-TR" dirty="0" err="1"/>
              <a:t>Generation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F1DD28-24A2-4072-8C7A-C2C4F2E9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5902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E238BDC-36F1-4637-8512-8817C74B376F}"/>
              </a:ext>
            </a:extLst>
          </p:cNvPr>
          <p:cNvSpPr txBox="1"/>
          <p:nvPr/>
        </p:nvSpPr>
        <p:spPr>
          <a:xfrm>
            <a:off x="690168" y="1050625"/>
            <a:ext cx="776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https://www.independent.co.uk/tech/facebook-deepfake-ukraine-zelensky-russia-b2037766.html</a:t>
            </a:r>
          </a:p>
        </p:txBody>
      </p:sp>
    </p:spTree>
    <p:extLst>
      <p:ext uri="{BB962C8B-B14F-4D97-AF65-F5344CB8AC3E}">
        <p14:creationId xmlns:p14="http://schemas.microsoft.com/office/powerpoint/2010/main" val="99424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3D </a:t>
            </a:r>
            <a:r>
              <a:rPr lang="tr-TR" dirty="0" err="1">
                <a:solidFill>
                  <a:schemeClr val="dk2"/>
                </a:solidFill>
              </a:rPr>
              <a:t>Face</a:t>
            </a:r>
            <a:r>
              <a:rPr lang="tr-TR" dirty="0">
                <a:solidFill>
                  <a:schemeClr val="dk2"/>
                </a:solidFill>
              </a:rPr>
              <a:t> </a:t>
            </a:r>
            <a:r>
              <a:rPr lang="tr-TR" dirty="0" err="1">
                <a:solidFill>
                  <a:schemeClr val="dk2"/>
                </a:solidFill>
              </a:rPr>
              <a:t>Animation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137AD6-C382-4BE8-9FF2-FA5E3BEC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47" y="1776412"/>
            <a:ext cx="3390101" cy="24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29A0C2F-1532-4299-A5DB-C7BEAE386E97}"/>
              </a:ext>
            </a:extLst>
          </p:cNvPr>
          <p:cNvSpPr txBox="1"/>
          <p:nvPr/>
        </p:nvSpPr>
        <p:spPr>
          <a:xfrm>
            <a:off x="2415799" y="1081386"/>
            <a:ext cx="4312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https://www.youtube.com/watch?v=kNOBWQOD-og</a:t>
            </a:r>
          </a:p>
        </p:txBody>
      </p:sp>
    </p:spTree>
    <p:extLst>
      <p:ext uri="{BB962C8B-B14F-4D97-AF65-F5344CB8AC3E}">
        <p14:creationId xmlns:p14="http://schemas.microsoft.com/office/powerpoint/2010/main" val="272860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De-</a:t>
            </a:r>
            <a:r>
              <a:rPr lang="tr-TR" dirty="0" err="1"/>
              <a:t>noising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48BA7D2-51CF-443D-9B76-DAC26B35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02" y="1389351"/>
            <a:ext cx="5763491" cy="323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/>
              <a:t>Super-Resolution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DCD55B-B62E-48E3-84A5-4B601F3A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82" y="1534823"/>
            <a:ext cx="5133636" cy="26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5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Re-</a:t>
            </a:r>
            <a:r>
              <a:rPr lang="tr-TR" dirty="0" err="1">
                <a:solidFill>
                  <a:schemeClr val="dk2"/>
                </a:solidFill>
              </a:rPr>
              <a:t>coloring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6696E03B-220A-4E56-A1DF-EC5AF0313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688" y="1442759"/>
            <a:ext cx="5954623" cy="334784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490E7AC-7E3A-4821-8088-A6B2993816D8}"/>
              </a:ext>
            </a:extLst>
          </p:cNvPr>
          <p:cNvSpPr txBox="1"/>
          <p:nvPr/>
        </p:nvSpPr>
        <p:spPr>
          <a:xfrm>
            <a:off x="2609763" y="992491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https://www.youtube.com/watch?v=Pejti3plPAg</a:t>
            </a:r>
          </a:p>
        </p:txBody>
      </p:sp>
    </p:spTree>
    <p:extLst>
      <p:ext uri="{BB962C8B-B14F-4D97-AF65-F5344CB8AC3E}">
        <p14:creationId xmlns:p14="http://schemas.microsoft.com/office/powerpoint/2010/main" val="79284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CNN Nedir?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02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5693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>
                <a:solidFill>
                  <a:schemeClr val="dk2"/>
                </a:solidFill>
              </a:rPr>
              <a:t>Convolution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2" name="Metin kutusu 1">
            <a:extLst>
              <a:ext uri="{FF2B5EF4-FFF2-40B4-BE49-F238E27FC236}">
                <a16:creationId xmlns:a16="http://schemas.microsoft.com/office/drawing/2014/main" id="{9BFEFBC6-E8A7-4B7E-ADE9-BABE3FAD1A6A}"/>
              </a:ext>
            </a:extLst>
          </p:cNvPr>
          <p:cNvSpPr txBox="1"/>
          <p:nvPr/>
        </p:nvSpPr>
        <p:spPr>
          <a:xfrm>
            <a:off x="508227" y="1111827"/>
            <a:ext cx="812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https://www.youtube.com/watch?v=ArPaAX_PhIs&amp;list=PLkDaE6sCZn6Gl29AoE31iwdVwSG-KnDzF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68969A3-B3A0-4886-8D95-34F6C438A1DF}"/>
              </a:ext>
            </a:extLst>
          </p:cNvPr>
          <p:cNvSpPr txBox="1"/>
          <p:nvPr/>
        </p:nvSpPr>
        <p:spPr>
          <a:xfrm>
            <a:off x="1531074" y="4227769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16x16 = 256</a:t>
            </a:r>
            <a:endParaRPr lang="en-US" dirty="0"/>
          </a:p>
        </p:txBody>
      </p:sp>
      <p:pic>
        <p:nvPicPr>
          <p:cNvPr id="1028" name="Picture 4" descr="Yeni araştırmaya göre yumuk yüzlü cins kediler duygularını ifade edemiyor |  Independent Türkçe">
            <a:extLst>
              <a:ext uri="{FF2B5EF4-FFF2-40B4-BE49-F238E27FC236}">
                <a16:creationId xmlns:a16="http://schemas.microsoft.com/office/drawing/2014/main" id="{CF2D7A0F-F7C9-4B71-B3ED-A537F0F4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434" y="1619239"/>
            <a:ext cx="3916820" cy="260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DFECBCB-A67D-4FA7-9671-508875B87E47}"/>
              </a:ext>
            </a:extLst>
          </p:cNvPr>
          <p:cNvSpPr txBox="1"/>
          <p:nvPr/>
        </p:nvSpPr>
        <p:spPr>
          <a:xfrm>
            <a:off x="5312376" y="4381657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1000x1000x3 = 3M </a:t>
            </a:r>
            <a:endParaRPr lang="en-US" dirty="0"/>
          </a:p>
        </p:txBody>
      </p:sp>
      <p:pic>
        <p:nvPicPr>
          <p:cNvPr id="1030" name="Picture 6" descr="Pixel Cat | Pixel Art Maker">
            <a:extLst>
              <a:ext uri="{FF2B5EF4-FFF2-40B4-BE49-F238E27FC236}">
                <a16:creationId xmlns:a16="http://schemas.microsoft.com/office/drawing/2014/main" id="{20C662D3-38FB-4DE2-8EDD-1A1792936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3" y="1565878"/>
            <a:ext cx="2683160" cy="260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889475DF-1800-4A66-8092-93813D0709E0}"/>
              </a:ext>
            </a:extLst>
          </p:cNvPr>
          <p:cNvSpPr txBox="1"/>
          <p:nvPr/>
        </p:nvSpPr>
        <p:spPr>
          <a:xfrm>
            <a:off x="1297035" y="4530263"/>
            <a:ext cx="1641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256x1024 = 262K </a:t>
            </a:r>
            <a:endParaRPr lang="en-US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7CA6D9BE-D7EC-4066-B7B3-7779093CABAD}"/>
              </a:ext>
            </a:extLst>
          </p:cNvPr>
          <p:cNvSpPr txBox="1"/>
          <p:nvPr/>
        </p:nvSpPr>
        <p:spPr>
          <a:xfrm>
            <a:off x="5326802" y="4689434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3M x 1000 = 3B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1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b="0" dirty="0">
                <a:solidFill>
                  <a:schemeClr val="dk1"/>
                </a:solidFill>
              </a:rPr>
              <a:t>TABLE OF CONTENTS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9"/>
          </p:nvPr>
        </p:nvSpPr>
        <p:spPr>
          <a:xfrm>
            <a:off x="6333718" y="399158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Soru&amp;Cevap</a:t>
            </a:r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/>
          </p:nvPr>
        </p:nvSpPr>
        <p:spPr>
          <a:xfrm>
            <a:off x="5584146" y="2825500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03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</a:t>
            </a:r>
            <a:r>
              <a:rPr lang="en-GB" dirty="0">
                <a:solidFill>
                  <a:srgbClr val="C3996C"/>
                </a:solidFill>
              </a:rPr>
              <a:t>1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3"/>
          <p:cNvSpPr txBox="1">
            <a:spLocks noGrp="1"/>
          </p:cNvSpPr>
          <p:nvPr>
            <p:ph type="title" idx="7"/>
          </p:nvPr>
        </p:nvSpPr>
        <p:spPr>
          <a:xfrm>
            <a:off x="5955994" y="40611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>
                <a:solidFill>
                  <a:srgbClr val="C3996C"/>
                </a:solidFill>
              </a:rPr>
              <a:t>04</a:t>
            </a:r>
            <a:endParaRPr dirty="0">
              <a:solidFill>
                <a:srgbClr val="C3996C"/>
              </a:solidFill>
            </a:endParaRPr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 idx="14"/>
          </p:nvPr>
        </p:nvSpPr>
        <p:spPr>
          <a:xfrm>
            <a:off x="563594" y="13664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Nedir?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773934" y="1821300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üzerine konuşalım.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18"/>
          </p:nvPr>
        </p:nvSpPr>
        <p:spPr>
          <a:xfrm>
            <a:off x="6383458" y="259465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Kodlama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9"/>
          </p:nvPr>
        </p:nvSpPr>
        <p:spPr>
          <a:xfrm>
            <a:off x="6683458" y="3118270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Image </a:t>
            </a:r>
            <a:r>
              <a:rPr lang="tr-TR" dirty="0" err="1"/>
              <a:t>processing</a:t>
            </a:r>
            <a:r>
              <a:rPr lang="tr-TR" dirty="0"/>
              <a:t> ve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için kodlamalar.</a:t>
            </a:r>
            <a:endParaRPr dirty="0"/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13D45539-EE4D-498D-BF6E-261287B57B7B}"/>
              </a:ext>
            </a:extLst>
          </p:cNvPr>
          <p:cNvSpPr txBox="1">
            <a:spLocks/>
          </p:cNvSpPr>
          <p:nvPr/>
        </p:nvSpPr>
        <p:spPr>
          <a:xfrm>
            <a:off x="2105406" y="254625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tr-TR" dirty="0">
                <a:solidFill>
                  <a:srgbClr val="C3996C"/>
                </a:solidFill>
              </a:rPr>
              <a:t>02</a:t>
            </a:r>
          </a:p>
        </p:txBody>
      </p:sp>
      <p:sp>
        <p:nvSpPr>
          <p:cNvPr id="18" name="Google Shape;82;p13">
            <a:extLst>
              <a:ext uri="{FF2B5EF4-FFF2-40B4-BE49-F238E27FC236}">
                <a16:creationId xmlns:a16="http://schemas.microsoft.com/office/drawing/2014/main" id="{7893FAFE-8048-4292-B140-63A0D2E50B2F}"/>
              </a:ext>
            </a:extLst>
          </p:cNvPr>
          <p:cNvSpPr txBox="1">
            <a:spLocks/>
          </p:cNvSpPr>
          <p:nvPr/>
        </p:nvSpPr>
        <p:spPr>
          <a:xfrm>
            <a:off x="563594" y="239692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Networks</a:t>
            </a:r>
          </a:p>
        </p:txBody>
      </p:sp>
      <p:sp>
        <p:nvSpPr>
          <p:cNvPr id="19" name="Google Shape;83;p13">
            <a:extLst>
              <a:ext uri="{FF2B5EF4-FFF2-40B4-BE49-F238E27FC236}">
                <a16:creationId xmlns:a16="http://schemas.microsoft.com/office/drawing/2014/main" id="{EA99F34F-478B-492D-9288-3383A5B7B37E}"/>
              </a:ext>
            </a:extLst>
          </p:cNvPr>
          <p:cNvSpPr txBox="1">
            <a:spLocks/>
          </p:cNvSpPr>
          <p:nvPr/>
        </p:nvSpPr>
        <p:spPr>
          <a:xfrm>
            <a:off x="773934" y="2851745"/>
            <a:ext cx="176411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tr-TR" dirty="0"/>
              <a:t>CNN nedir? Nasıl çalışır?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>
                <a:solidFill>
                  <a:schemeClr val="dk2"/>
                </a:solidFill>
              </a:rPr>
              <a:t>Convolution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15" name="Resim 14">
            <a:extLst>
              <a:ext uri="{FF2B5EF4-FFF2-40B4-BE49-F238E27FC236}">
                <a16:creationId xmlns:a16="http://schemas.microsoft.com/office/drawing/2014/main" id="{554F1D12-6991-40AF-8298-CDCC30540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75" y="1696898"/>
            <a:ext cx="7100649" cy="2956354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30B707CB-DA1C-4D3B-AE3F-D1D5D52B2AFF}"/>
              </a:ext>
            </a:extLst>
          </p:cNvPr>
          <p:cNvSpPr txBox="1"/>
          <p:nvPr/>
        </p:nvSpPr>
        <p:spPr>
          <a:xfrm>
            <a:off x="3121922" y="1119560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https://setosa.io/ev/image-kernels/</a:t>
            </a:r>
          </a:p>
        </p:txBody>
      </p:sp>
    </p:spTree>
    <p:extLst>
      <p:ext uri="{BB962C8B-B14F-4D97-AF65-F5344CB8AC3E}">
        <p14:creationId xmlns:p14="http://schemas.microsoft.com/office/powerpoint/2010/main" val="327474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>
                <a:solidFill>
                  <a:schemeClr val="dk2"/>
                </a:solidFill>
              </a:rPr>
              <a:t>Convolution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0B707CB-DA1C-4D3B-AE3F-D1D5D52B2AFF}"/>
              </a:ext>
            </a:extLst>
          </p:cNvPr>
          <p:cNvSpPr txBox="1"/>
          <p:nvPr/>
        </p:nvSpPr>
        <p:spPr>
          <a:xfrm>
            <a:off x="1650366" y="1119560"/>
            <a:ext cx="5843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https://generic-github-user.github.io/Image-Convolution-Playground/src/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1648173-00BA-4956-88A3-FA641FFDA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585" y="1696897"/>
            <a:ext cx="6826827" cy="24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CNN</a:t>
            </a: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0B707CB-DA1C-4D3B-AE3F-D1D5D52B2AFF}"/>
              </a:ext>
            </a:extLst>
          </p:cNvPr>
          <p:cNvSpPr txBox="1"/>
          <p:nvPr/>
        </p:nvSpPr>
        <p:spPr>
          <a:xfrm>
            <a:off x="2927959" y="111956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https://poloclub.github.io/cnn-explainer/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C26CC25-97AF-4E80-8047-25BA4C580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24" y="1696897"/>
            <a:ext cx="7177550" cy="3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1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>
                <a:solidFill>
                  <a:schemeClr val="dk2"/>
                </a:solidFill>
              </a:rPr>
              <a:t>CNN</a:t>
            </a: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0B707CB-DA1C-4D3B-AE3F-D1D5D52B2AFF}"/>
              </a:ext>
            </a:extLst>
          </p:cNvPr>
          <p:cNvSpPr txBox="1"/>
          <p:nvPr/>
        </p:nvSpPr>
        <p:spPr>
          <a:xfrm>
            <a:off x="2715561" y="1119560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https://poloclub.github.io/cnn-explainer/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EF70250-0993-4628-A78F-E2CCF0F81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25" y="1427337"/>
            <a:ext cx="7177550" cy="33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891027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Kodlama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03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4421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ctrTitle"/>
          </p:nvPr>
        </p:nvSpPr>
        <p:spPr>
          <a:xfrm flipH="1">
            <a:off x="1287820" y="1694404"/>
            <a:ext cx="6520485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Birlikte</a:t>
            </a:r>
            <a:r>
              <a:rPr lang="en-GB" dirty="0"/>
              <a:t> #Kodluyoruz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4E2253-3A30-4B1B-A922-B9B93FB9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250" y1="24000" x2="37250" y2="39250"/>
                        <a14:foregroundMark x1="43750" y1="23000" x2="37000" y2="35250"/>
                        <a14:foregroundMark x1="33750" y1="70000" x2="33750" y2="70000"/>
                        <a14:foregroundMark x1="65500" y1="68750" x2="65500" y2="68750"/>
                        <a14:backgroundMark x1="33906" y1="33691" x2="30000" y2="42750"/>
                        <a14:backgroundMark x1="41750" y1="15500" x2="38252" y2="23612"/>
                        <a14:backgroundMark x1="52750" y1="37750" x2="52750" y2="3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1062">
            <a:off x="7258681" y="1844285"/>
            <a:ext cx="740556" cy="7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8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 err="1"/>
              <a:t>Soru</a:t>
            </a:r>
            <a:r>
              <a:rPr lang="en-GB" dirty="0"/>
              <a:t> &amp; </a:t>
            </a:r>
            <a:r>
              <a:rPr lang="en-GB" dirty="0" err="1"/>
              <a:t>Cevap</a:t>
            </a:r>
            <a:endParaRPr dirty="0"/>
          </a:p>
        </p:txBody>
      </p:sp>
      <p:cxnSp>
        <p:nvCxnSpPr>
          <p:cNvPr id="403" name="Google Shape;403;p48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8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49BB96-9744-41E7-911D-31389F89E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74150" y="423246"/>
            <a:ext cx="5195700" cy="1365300"/>
          </a:xfrm>
        </p:spPr>
        <p:txBody>
          <a:bodyPr/>
          <a:lstStyle/>
          <a:p>
            <a:r>
              <a:rPr lang="tr-TR" dirty="0" err="1"/>
              <a:t>Resources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052782B-B07F-4E59-8933-3041B702B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500" y="1757095"/>
            <a:ext cx="4839000" cy="3261713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https://towardsdev.com/10-interesting-computer-vision-tasks-3e5437a14668</a:t>
            </a:r>
            <a:endParaRPr lang="tr-TR" dirty="0"/>
          </a:p>
          <a:p>
            <a:pPr algn="l"/>
            <a:r>
              <a:rPr lang="en-US" dirty="0">
                <a:hlinkClick r:id="rId3"/>
              </a:rPr>
              <a:t>https://www.v7labs.com/blog/computer-vision-applications</a:t>
            </a:r>
            <a:endParaRPr lang="tr-TR" dirty="0"/>
          </a:p>
          <a:p>
            <a:pPr algn="l"/>
            <a:r>
              <a:rPr lang="en-US" dirty="0">
                <a:hlinkClick r:id="rId4"/>
              </a:rPr>
              <a:t>https://analyticsindiamag.com/semantic-vs-instance-vs-panoptic-which-image-segmentation-technique-to-choose/</a:t>
            </a:r>
            <a:endParaRPr lang="tr-TR" dirty="0"/>
          </a:p>
          <a:p>
            <a:pPr algn="l"/>
            <a:r>
              <a:rPr lang="en-US" dirty="0">
                <a:hlinkClick r:id="rId5"/>
              </a:rPr>
              <a:t>https://medium.com/@CharlesOllion/whats-easy-hard-in-ai-computer-vision-these-days-e7679b9f7db7</a:t>
            </a:r>
            <a:endParaRPr lang="tr-TR" dirty="0"/>
          </a:p>
          <a:p>
            <a:pPr algn="l"/>
            <a:r>
              <a:rPr lang="en-US" dirty="0">
                <a:hlinkClick r:id="rId6"/>
              </a:rPr>
              <a:t>https://paperswithcode.com/area/computer-vision</a:t>
            </a:r>
            <a:endParaRPr lang="tr-TR" dirty="0"/>
          </a:p>
          <a:p>
            <a:pPr algn="l"/>
            <a:r>
              <a:rPr lang="en-US" dirty="0">
                <a:hlinkClick r:id="rId7"/>
              </a:rPr>
              <a:t>https://pyimagesearch.com/</a:t>
            </a:r>
            <a:endParaRPr lang="tr-TR" dirty="0"/>
          </a:p>
          <a:p>
            <a:pPr algn="l"/>
            <a:r>
              <a:rPr lang="en-US" dirty="0">
                <a:hlinkClick r:id="rId8"/>
              </a:rPr>
              <a:t>https://github.com/lmoroney/mlday-tokyo</a:t>
            </a:r>
            <a:endParaRPr lang="tr-TR" dirty="0"/>
          </a:p>
          <a:p>
            <a:pPr algn="l"/>
            <a:r>
              <a:rPr lang="tr-TR" dirty="0">
                <a:hlinkClick r:id="rId9"/>
              </a:rPr>
              <a:t>https://www.sainingxie.com/Tutorials/CVPR2020/index.htm</a:t>
            </a:r>
            <a:endParaRPr lang="tr-TR" dirty="0"/>
          </a:p>
          <a:p>
            <a:pPr algn="l"/>
            <a:endParaRPr lang="tr-TR" dirty="0"/>
          </a:p>
          <a:p>
            <a:pPr algn="l"/>
            <a:endParaRPr lang="tr-TR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carbonconsulting.com</a:t>
            </a:r>
            <a:endParaRPr dirty="0"/>
          </a:p>
        </p:txBody>
      </p:sp>
      <p:sp>
        <p:nvSpPr>
          <p:cNvPr id="479" name="Google Shape;479;p57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r-TR" dirty="0"/>
              <a:t>Teşekkürler</a:t>
            </a:r>
            <a:endParaRPr dirty="0"/>
          </a:p>
        </p:txBody>
      </p:sp>
      <p:cxnSp>
        <p:nvCxnSpPr>
          <p:cNvPr id="480" name="Google Shape;480;p57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57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ctrTitle"/>
          </p:nvPr>
        </p:nvSpPr>
        <p:spPr>
          <a:xfrm flipH="1">
            <a:off x="1112363" y="2571750"/>
            <a:ext cx="6831116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Nedir?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2"/>
          </p:nvPr>
        </p:nvSpPr>
        <p:spPr>
          <a:xfrm flipH="1">
            <a:off x="4964179" y="188785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tr-TR" dirty="0">
                <a:solidFill>
                  <a:srgbClr val="C3996C"/>
                </a:solidFill>
              </a:rPr>
              <a:t>01</a:t>
            </a:r>
            <a:endParaRPr dirty="0">
              <a:solidFill>
                <a:srgbClr val="C3996C"/>
              </a:solidFill>
            </a:endParaRPr>
          </a:p>
        </p:txBody>
      </p:sp>
      <p:cxnSp>
        <p:nvCxnSpPr>
          <p:cNvPr id="236" name="Google Shape;236;p2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9333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Vision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043AD9D-BF78-4FAE-B79C-C91B59D5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27" y="1175880"/>
            <a:ext cx="4614346" cy="361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3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>
                <a:solidFill>
                  <a:schemeClr val="dk2"/>
                </a:solidFill>
              </a:rPr>
              <a:t>Computer</a:t>
            </a:r>
            <a:r>
              <a:rPr lang="tr-TR" dirty="0">
                <a:solidFill>
                  <a:schemeClr val="dk2"/>
                </a:solidFill>
              </a:rPr>
              <a:t> </a:t>
            </a:r>
            <a:r>
              <a:rPr lang="tr-TR" dirty="0" err="1">
                <a:solidFill>
                  <a:schemeClr val="dk2"/>
                </a:solidFill>
              </a:rPr>
              <a:t>Vision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6" name="Resim 5">
            <a:extLst>
              <a:ext uri="{FF2B5EF4-FFF2-40B4-BE49-F238E27FC236}">
                <a16:creationId xmlns:a16="http://schemas.microsoft.com/office/drawing/2014/main" id="{B4D20CC1-15AF-4C52-A022-CE7DCEAF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118" y="1473708"/>
            <a:ext cx="6213764" cy="349353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4053042-DD1D-44F2-8A6A-E14EA35EC14C}"/>
              </a:ext>
            </a:extLst>
          </p:cNvPr>
          <p:cNvSpPr txBox="1"/>
          <p:nvPr/>
        </p:nvSpPr>
        <p:spPr>
          <a:xfrm>
            <a:off x="2988874" y="1007965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https://youtu.be/GVsUOuSjvcg?t=221</a:t>
            </a:r>
          </a:p>
        </p:txBody>
      </p:sp>
    </p:spTree>
    <p:extLst>
      <p:ext uri="{BB962C8B-B14F-4D97-AF65-F5344CB8AC3E}">
        <p14:creationId xmlns:p14="http://schemas.microsoft.com/office/powerpoint/2010/main" val="109043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D542B7C0-92EA-4CD2-AB3D-9E2C157AD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68253"/>
              </p:ext>
            </p:extLst>
          </p:nvPr>
        </p:nvGraphicFramePr>
        <p:xfrm>
          <a:off x="1524000" y="1129030"/>
          <a:ext cx="6096000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1719785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22920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dirty="0">
                          <a:solidFill>
                            <a:srgbClr val="C2996C"/>
                          </a:solidFill>
                          <a:effectLst/>
                        </a:rPr>
                        <a:t>Image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dirty="0">
                          <a:solidFill>
                            <a:srgbClr val="C2996C"/>
                          </a:solidFill>
                          <a:effectLst/>
                        </a:rPr>
                        <a:t>Computer 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250" b="0" dirty="0">
                          <a:effectLst/>
                        </a:rPr>
                        <a:t>F</a:t>
                      </a:r>
                      <a:r>
                        <a:rPr lang="en-US" sz="1250" b="0" dirty="0" err="1">
                          <a:effectLst/>
                        </a:rPr>
                        <a:t>ocused</a:t>
                      </a:r>
                      <a:r>
                        <a:rPr lang="en-US" sz="1250" b="0" dirty="0">
                          <a:effectLst/>
                        </a:rPr>
                        <a:t> on processing the raw input images to enhance them or preparing them to do other tasks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250" b="0" dirty="0">
                          <a:effectLst/>
                        </a:rPr>
                        <a:t>F</a:t>
                      </a:r>
                      <a:r>
                        <a:rPr lang="en-US" sz="1250" b="0" dirty="0" err="1">
                          <a:effectLst/>
                        </a:rPr>
                        <a:t>ocused</a:t>
                      </a:r>
                      <a:r>
                        <a:rPr lang="en-US" sz="1250" b="0" dirty="0">
                          <a:effectLst/>
                        </a:rPr>
                        <a:t> on extracting information from the input images or videos to have a proper understanding of them to predict the visual input like human brain.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094384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50" b="0" dirty="0">
                          <a:effectLst/>
                        </a:rPr>
                        <a:t>Image Processing is a subset of Computer Vision.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50" b="0" dirty="0">
                          <a:effectLst/>
                        </a:rPr>
                        <a:t>Computer Vision is a superset of Image Processing.</a:t>
                      </a: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45560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50" b="0" dirty="0">
                          <a:effectLst/>
                        </a:rPr>
                        <a:t>Rescaling image (Digital Zoom), Correcting illumination, Changing tones etc.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50" b="0" dirty="0">
                          <a:effectLst/>
                        </a:rPr>
                        <a:t>Object detection, Face detection, Hand writing recognition </a:t>
                      </a:r>
                      <a:r>
                        <a:rPr lang="tr-TR" sz="1250" b="0" dirty="0" err="1">
                          <a:effectLst/>
                        </a:rPr>
                        <a:t>etc</a:t>
                      </a:r>
                      <a:r>
                        <a:rPr lang="tr-TR" sz="1250" b="0" dirty="0">
                          <a:effectLst/>
                        </a:rPr>
                        <a:t>.</a:t>
                      </a:r>
                      <a:endParaRPr lang="en-US" sz="1250" b="0" dirty="0">
                        <a:effectLst/>
                      </a:endParaRPr>
                    </a:p>
                  </a:txBody>
                  <a:tcPr marL="95250" marR="95250" marT="133350" marB="133350" anchor="ctr"/>
                </a:tc>
                <a:extLst>
                  <a:ext uri="{0D108BD9-81ED-4DB2-BD59-A6C34878D82A}">
                    <a16:rowId xmlns:a16="http://schemas.microsoft.com/office/drawing/2014/main" val="1133667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28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Object </a:t>
            </a:r>
            <a:r>
              <a:rPr lang="tr-TR" dirty="0" err="1"/>
              <a:t>Detection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C622C2-98AD-484E-B31E-214A9131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55" y="1652155"/>
            <a:ext cx="4669889" cy="313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B53A4A4B-8A4F-4B8C-9E01-E9F32252E405}"/>
              </a:ext>
            </a:extLst>
          </p:cNvPr>
          <p:cNvSpPr txBox="1"/>
          <p:nvPr/>
        </p:nvSpPr>
        <p:spPr>
          <a:xfrm>
            <a:off x="2152907" y="1184564"/>
            <a:ext cx="4838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https://bair.berkeley.edu/blog/2019/03/27/cvpr-competition/</a:t>
            </a:r>
          </a:p>
        </p:txBody>
      </p:sp>
    </p:spTree>
    <p:extLst>
      <p:ext uri="{BB962C8B-B14F-4D97-AF65-F5344CB8AC3E}">
        <p14:creationId xmlns:p14="http://schemas.microsoft.com/office/powerpoint/2010/main" val="170422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450" y="352900"/>
            <a:ext cx="521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/>
              <a:t>Image </a:t>
            </a:r>
            <a:r>
              <a:rPr lang="tr-TR" dirty="0" err="1"/>
              <a:t>Segmentation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EB79DD-2FF7-4526-95BB-5287EECE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525" y="1641764"/>
            <a:ext cx="4042950" cy="314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B1C70B2-0181-4CE9-9E95-938E76FA67D8}"/>
              </a:ext>
            </a:extLst>
          </p:cNvPr>
          <p:cNvSpPr txBox="1"/>
          <p:nvPr/>
        </p:nvSpPr>
        <p:spPr>
          <a:xfrm>
            <a:off x="2520797" y="1091993"/>
            <a:ext cx="4102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https://www.youtube.com/watch?v=qWl9idsCuLQ</a:t>
            </a:r>
          </a:p>
        </p:txBody>
      </p:sp>
    </p:spTree>
    <p:extLst>
      <p:ext uri="{BB962C8B-B14F-4D97-AF65-F5344CB8AC3E}">
        <p14:creationId xmlns:p14="http://schemas.microsoft.com/office/powerpoint/2010/main" val="17092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1;p30">
            <a:extLst>
              <a:ext uri="{FF2B5EF4-FFF2-40B4-BE49-F238E27FC236}">
                <a16:creationId xmlns:a16="http://schemas.microsoft.com/office/drawing/2014/main" id="{5FB1B63E-C52E-4681-831F-C78AB6F74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3909" y="415374"/>
            <a:ext cx="7024772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r-TR" dirty="0" err="1"/>
              <a:t>Semantic</a:t>
            </a:r>
            <a:r>
              <a:rPr lang="tr-TR" dirty="0"/>
              <a:t> – </a:t>
            </a:r>
            <a:r>
              <a:rPr lang="tr-TR" dirty="0" err="1"/>
              <a:t>Instance</a:t>
            </a:r>
            <a:r>
              <a:rPr lang="tr-TR" dirty="0"/>
              <a:t> – </a:t>
            </a:r>
            <a:r>
              <a:rPr lang="tr-TR" dirty="0" err="1"/>
              <a:t>Panoptic</a:t>
            </a:r>
            <a:br>
              <a:rPr lang="tr-TR" dirty="0"/>
            </a:br>
            <a:r>
              <a:rPr lang="tr-TR" dirty="0" err="1"/>
              <a:t>Segmentation</a:t>
            </a:r>
            <a:endParaRPr lang="tr-TR" dirty="0">
              <a:solidFill>
                <a:schemeClr val="dk2"/>
              </a:solidFill>
            </a:endParaRPr>
          </a:p>
        </p:txBody>
      </p:sp>
      <p:pic>
        <p:nvPicPr>
          <p:cNvPr id="5" name="Google Shape;243;p30" descr="Logo&#10;&#10;Description automatically generated">
            <a:extLst>
              <a:ext uri="{FF2B5EF4-FFF2-40B4-BE49-F238E27FC236}">
                <a16:creationId xmlns:a16="http://schemas.microsoft.com/office/drawing/2014/main" id="{1F063ADB-4958-4B75-AC72-1ADF617AB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4993" y="-12481"/>
            <a:ext cx="1769862" cy="408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0D39A8FC-8326-4FD7-9112-6C61F49841EA}"/>
              </a:ext>
            </a:extLst>
          </p:cNvPr>
          <p:cNvGrpSpPr/>
          <p:nvPr/>
        </p:nvGrpSpPr>
        <p:grpSpPr>
          <a:xfrm>
            <a:off x="13201" y="-12481"/>
            <a:ext cx="422700" cy="428246"/>
            <a:chOff x="13201" y="-12481"/>
            <a:chExt cx="422700" cy="428246"/>
          </a:xfrm>
        </p:grpSpPr>
        <p:pic>
          <p:nvPicPr>
            <p:cNvPr id="10" name="Picture 7" descr="Icon&#10;&#10;Description automatically generated">
              <a:extLst>
                <a:ext uri="{FF2B5EF4-FFF2-40B4-BE49-F238E27FC236}">
                  <a16:creationId xmlns:a16="http://schemas.microsoft.com/office/drawing/2014/main" id="{618E7B99-3912-4DF6-8AE2-A81BE562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01" y="-12481"/>
              <a:ext cx="288900" cy="288900"/>
            </a:xfrm>
            <a:prstGeom prst="rect">
              <a:avLst/>
            </a:prstGeom>
          </p:spPr>
        </p:pic>
        <p:pic>
          <p:nvPicPr>
            <p:cNvPr id="11" name="Picture 8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74FE393-3447-46CF-9C22-D66B4F79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" y="191734"/>
              <a:ext cx="422700" cy="224031"/>
            </a:xfrm>
            <a:prstGeom prst="rect">
              <a:avLst/>
            </a:prstGeom>
          </p:spPr>
        </p:pic>
      </p:grpSp>
      <p:pic>
        <p:nvPicPr>
          <p:cNvPr id="12292" name="Picture 4" descr="Panoptic segmentation by unifying semantic and instance segmentation |  Download Scientific Diagram">
            <a:extLst>
              <a:ext uri="{FF2B5EF4-FFF2-40B4-BE49-F238E27FC236}">
                <a16:creationId xmlns:a16="http://schemas.microsoft.com/office/drawing/2014/main" id="{484385BE-B3E6-4053-B72C-9A91C4FC1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"/>
          <a:stretch/>
        </p:blipFill>
        <p:spPr bwMode="auto">
          <a:xfrm>
            <a:off x="1710453" y="2088573"/>
            <a:ext cx="5723093" cy="3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5357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453</Words>
  <Application>Microsoft Office PowerPoint</Application>
  <PresentationFormat>Ekran Gösterisi (16:9)</PresentationFormat>
  <Paragraphs>77</Paragraphs>
  <Slides>28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Squada One</vt:lpstr>
      <vt:lpstr>Arial</vt:lpstr>
      <vt:lpstr>Fira Sans Extra Condensed Medium</vt:lpstr>
      <vt:lpstr>Exo 2</vt:lpstr>
      <vt:lpstr>Roboto Condensed Light</vt:lpstr>
      <vt:lpstr>Tech Newsletter by Slidesgo</vt:lpstr>
      <vt:lpstr>Veri Bilimi Bootcamp’i 7. Hafta</vt:lpstr>
      <vt:lpstr>TABLE OF CONTENTS</vt:lpstr>
      <vt:lpstr>Computer Vision Nedir?</vt:lpstr>
      <vt:lpstr>Computer Vision</vt:lpstr>
      <vt:lpstr>Computer Vision</vt:lpstr>
      <vt:lpstr>PowerPoint Sunusu</vt:lpstr>
      <vt:lpstr>Object Detection</vt:lpstr>
      <vt:lpstr>Image Segmentation</vt:lpstr>
      <vt:lpstr>Semantic – Instance – Panoptic Segmentation</vt:lpstr>
      <vt:lpstr>Domain Adaptation</vt:lpstr>
      <vt:lpstr>Pose Estimation</vt:lpstr>
      <vt:lpstr>Action Classification</vt:lpstr>
      <vt:lpstr>Image Generation</vt:lpstr>
      <vt:lpstr>3D Face Animation</vt:lpstr>
      <vt:lpstr>De-noising</vt:lpstr>
      <vt:lpstr>Super-Resolution</vt:lpstr>
      <vt:lpstr>Re-coloring</vt:lpstr>
      <vt:lpstr>CNN Nedir?</vt:lpstr>
      <vt:lpstr>Convolution</vt:lpstr>
      <vt:lpstr>Convolution</vt:lpstr>
      <vt:lpstr>Convolution</vt:lpstr>
      <vt:lpstr>CNN</vt:lpstr>
      <vt:lpstr>CNN</vt:lpstr>
      <vt:lpstr>Kodlama</vt:lpstr>
      <vt:lpstr>Birlikte #Kodluyoruz</vt:lpstr>
      <vt:lpstr>Soru &amp; Cevap</vt:lpstr>
      <vt:lpstr>Resources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Bilimi Bootcamp’I 1. Hafta</dc:title>
  <cp:lastModifiedBy>Salih Talha Akgün</cp:lastModifiedBy>
  <cp:revision>107</cp:revision>
  <dcterms:modified xsi:type="dcterms:W3CDTF">2022-03-19T09:11:01Z</dcterms:modified>
</cp:coreProperties>
</file>